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8F7"/>
    <a:srgbClr val="FBF3FC"/>
    <a:srgbClr val="F9EAEB"/>
    <a:srgbClr val="FAEFF1"/>
    <a:srgbClr val="F7DF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50A92-7E2D-7E42-9E3A-595C4495067A}" v="36" dt="2022-08-29T22:08:09.382"/>
    <p1510:client id="{C12D939B-5FE2-464A-AE1F-7CC955F85141}" v="2991" dt="2022-09-01T19:35:10.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876"/>
    <p:restoredTop sz="97840"/>
  </p:normalViewPr>
  <p:slideViewPr>
    <p:cSldViewPr snapToGrid="0" snapToObjects="1">
      <p:cViewPr varScale="1">
        <p:scale>
          <a:sx n="46" d="100"/>
          <a:sy n="46" d="100"/>
        </p:scale>
        <p:origin x="2328"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3:39.844"/>
    </inkml:context>
    <inkml:brush xml:id="br0">
      <inkml:brushProperty name="width" value="0.05" units="cm"/>
      <inkml:brushProperty name="height" value="0.05" units="cm"/>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3:48.203"/>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EC19E-2E7F-BC47-B7B8-B848C7B6418C}" type="datetimeFigureOut">
              <a:rPr lang="en-US" smtClean="0"/>
              <a:t>9/1/22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BD052-4218-7947-BC20-4FD72A545C4B}" type="slidenum">
              <a:rPr lang="en-US" smtClean="0"/>
              <a:t>‹#›</a:t>
            </a:fld>
            <a:endParaRPr lang="en-US"/>
          </a:p>
        </p:txBody>
      </p:sp>
    </p:spTree>
    <p:extLst>
      <p:ext uri="{BB962C8B-B14F-4D97-AF65-F5344CB8AC3E}">
        <p14:creationId xmlns:p14="http://schemas.microsoft.com/office/powerpoint/2010/main" val="766017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5BD052-4218-7947-BC20-4FD72A545C4B}" type="slidenum">
              <a:rPr lang="en-US" smtClean="0"/>
              <a:t>1</a:t>
            </a:fld>
            <a:endParaRPr lang="en-US"/>
          </a:p>
        </p:txBody>
      </p:sp>
    </p:spTree>
    <p:extLst>
      <p:ext uri="{BB962C8B-B14F-4D97-AF65-F5344CB8AC3E}">
        <p14:creationId xmlns:p14="http://schemas.microsoft.com/office/powerpoint/2010/main" val="1557085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69A94788-D478-794E-B033-456E4673B9D1}"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2211747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94788-D478-794E-B033-456E4673B9D1}"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140550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94788-D478-794E-B033-456E4673B9D1}"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3926002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94788-D478-794E-B033-456E4673B9D1}"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78706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94788-D478-794E-B033-456E4673B9D1}"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229768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A94788-D478-794E-B033-456E4673B9D1}"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372902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A94788-D478-794E-B033-456E4673B9D1}" type="datetimeFigureOut">
              <a:rPr lang="en-US" smtClean="0"/>
              <a:t>9/1/22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898368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A94788-D478-794E-B033-456E4673B9D1}" type="datetimeFigureOut">
              <a:rPr lang="en-US" smtClean="0"/>
              <a:t>9/1/22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4126193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94788-D478-794E-B033-456E4673B9D1}" type="datetimeFigureOut">
              <a:rPr lang="en-US" smtClean="0"/>
              <a:t>9/1/22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961561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9A94788-D478-794E-B033-456E4673B9D1}"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189972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9A94788-D478-794E-B033-456E4673B9D1}"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1CB2FD-BD5B-C546-A1F7-1030BDF12EFE}" type="slidenum">
              <a:rPr lang="en-US" smtClean="0"/>
              <a:t>‹#›</a:t>
            </a:fld>
            <a:endParaRPr lang="en-US"/>
          </a:p>
        </p:txBody>
      </p:sp>
    </p:spTree>
    <p:extLst>
      <p:ext uri="{BB962C8B-B14F-4D97-AF65-F5344CB8AC3E}">
        <p14:creationId xmlns:p14="http://schemas.microsoft.com/office/powerpoint/2010/main" val="4083363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9A94788-D478-794E-B033-456E4673B9D1}" type="datetimeFigureOut">
              <a:rPr lang="en-US" smtClean="0"/>
              <a:t>9/1/22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31CB2FD-BD5B-C546-A1F7-1030BDF12EFE}" type="slidenum">
              <a:rPr lang="en-US" smtClean="0"/>
              <a:t>‹#›</a:t>
            </a:fld>
            <a:endParaRPr lang="en-US"/>
          </a:p>
        </p:txBody>
      </p:sp>
    </p:spTree>
    <p:extLst>
      <p:ext uri="{BB962C8B-B14F-4D97-AF65-F5344CB8AC3E}">
        <p14:creationId xmlns:p14="http://schemas.microsoft.com/office/powerpoint/2010/main" val="9145473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Arial" panose="020B0604020202020204" pitchFamily="34" charset="0"/>
          <a:ea typeface="+mj-ea"/>
          <a:cs typeface="Arial" panose="020B0604020202020204" pitchFamily="34" charset="0"/>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Arial" panose="020B0604020202020204" pitchFamily="34" charset="0"/>
          <a:ea typeface="+mn-ea"/>
          <a:cs typeface="Arial" panose="020B0604020202020204" pitchFamily="34" charset="0"/>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Arial" panose="020B0604020202020204" pitchFamily="34" charset="0"/>
          <a:ea typeface="+mn-ea"/>
          <a:cs typeface="Arial" panose="020B0604020202020204" pitchFamily="34" charset="0"/>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Arial" panose="020B0604020202020204" pitchFamily="34" charset="0"/>
          <a:ea typeface="+mn-ea"/>
          <a:cs typeface="Arial" panose="020B0604020202020204" pitchFamily="34" charset="0"/>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Arial" panose="020B0604020202020204" pitchFamily="34" charset="0"/>
          <a:ea typeface="+mn-ea"/>
          <a:cs typeface="Arial" panose="020B0604020202020204" pitchFamily="34" charset="0"/>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Arial" panose="020B0604020202020204" pitchFamily="34" charset="0"/>
          <a:ea typeface="+mn-ea"/>
          <a:cs typeface="Arial" panose="020B0604020202020204" pitchFamily="34" charset="0"/>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1.wdp"/><Relationship Id="rId18" Type="http://schemas.openxmlformats.org/officeDocument/2006/relationships/image" Target="../media/image14.tiff"/><Relationship Id="rId26"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17.tiff"/><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3.tiff"/><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2.tiff"/><Relationship Id="rId20" Type="http://schemas.openxmlformats.org/officeDocument/2006/relationships/image" Target="../media/image16.tiff"/><Relationship Id="rId29"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0.tiff"/><Relationship Id="rId5" Type="http://schemas.openxmlformats.org/officeDocument/2006/relationships/image" Target="../media/image3.jpeg"/><Relationship Id="rId15" Type="http://schemas.microsoft.com/office/2007/relationships/hdphoto" Target="../media/hdphoto2.wdp"/><Relationship Id="rId23" Type="http://schemas.openxmlformats.org/officeDocument/2006/relationships/image" Target="../media/image19.tiff"/><Relationship Id="rId28" Type="http://schemas.openxmlformats.org/officeDocument/2006/relationships/customXml" Target="../ink/ink1.xml"/><Relationship Id="rId10" Type="http://schemas.openxmlformats.org/officeDocument/2006/relationships/image" Target="../media/image8.jpeg"/><Relationship Id="rId19" Type="http://schemas.openxmlformats.org/officeDocument/2006/relationships/image" Target="../media/image15.tiff"/><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18.tiff"/><Relationship Id="rId27" Type="http://schemas.openxmlformats.org/officeDocument/2006/relationships/image" Target="../media/image23.svg"/><Relationship Id="rId30"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8F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E7C12C-6AD7-C7D9-968D-3CF6126E6E67}"/>
              </a:ext>
            </a:extLst>
          </p:cNvPr>
          <p:cNvSpPr txBox="1"/>
          <p:nvPr/>
        </p:nvSpPr>
        <p:spPr>
          <a:xfrm>
            <a:off x="6248127" y="525777"/>
            <a:ext cx="31394946" cy="3600986"/>
          </a:xfrm>
          <a:prstGeom prst="rect">
            <a:avLst/>
          </a:prstGeom>
          <a:noFill/>
        </p:spPr>
        <p:txBody>
          <a:bodyPr wrap="square" rtlCol="0">
            <a:spAutoFit/>
          </a:bodyPr>
          <a:lstStyle/>
          <a:p>
            <a:pPr algn="ctr"/>
            <a:r>
              <a:rPr lang="en-US" sz="7600" b="1"/>
              <a:t>Defining the genetic basis of reproductive heat tolerance </a:t>
            </a:r>
          </a:p>
          <a:p>
            <a:pPr algn="ctr"/>
            <a:r>
              <a:rPr lang="en-US" sz="7600" b="1"/>
              <a:t>in tomato through high-throughput pollen phenotyping, </a:t>
            </a:r>
          </a:p>
          <a:p>
            <a:pPr algn="ctr"/>
            <a:r>
              <a:rPr lang="en-US" sz="7600" b="1"/>
              <a:t>genome-wide association, and predictive modeling</a:t>
            </a:r>
          </a:p>
        </p:txBody>
      </p:sp>
      <p:sp>
        <p:nvSpPr>
          <p:cNvPr id="3" name="TextBox 2">
            <a:extLst>
              <a:ext uri="{FF2B5EF4-FFF2-40B4-BE49-F238E27FC236}">
                <a16:creationId xmlns:a16="http://schemas.microsoft.com/office/drawing/2014/main" id="{7AF04BA0-FAC1-9902-108B-06414A944ABB}"/>
              </a:ext>
            </a:extLst>
          </p:cNvPr>
          <p:cNvSpPr txBox="1"/>
          <p:nvPr/>
        </p:nvSpPr>
        <p:spPr>
          <a:xfrm>
            <a:off x="12985551" y="4287531"/>
            <a:ext cx="17920098" cy="1538883"/>
          </a:xfrm>
          <a:prstGeom prst="rect">
            <a:avLst/>
          </a:prstGeom>
          <a:noFill/>
        </p:spPr>
        <p:txBody>
          <a:bodyPr wrap="none" rtlCol="0">
            <a:spAutoFit/>
          </a:bodyPr>
          <a:lstStyle/>
          <a:p>
            <a:pPr algn="ctr"/>
            <a:r>
              <a:rPr lang="en-US" sz="5400"/>
              <a:t>Cedar Warman, Sara McKinley, &amp; Ravishankar Palanivelu</a:t>
            </a:r>
          </a:p>
          <a:p>
            <a:pPr algn="ctr"/>
            <a:r>
              <a:rPr lang="en-US" sz="4000"/>
              <a:t>School of Plant Sciences, University of Arizona, Tucson, AZ</a:t>
            </a:r>
          </a:p>
        </p:txBody>
      </p:sp>
      <p:pic>
        <p:nvPicPr>
          <p:cNvPr id="5" name="Picture 4" descr="Logo&#10;&#10;Description automatically generated">
            <a:extLst>
              <a:ext uri="{FF2B5EF4-FFF2-40B4-BE49-F238E27FC236}">
                <a16:creationId xmlns:a16="http://schemas.microsoft.com/office/drawing/2014/main" id="{290C6492-8647-3056-1AFF-76BA6DE7E46C}"/>
              </a:ext>
            </a:extLst>
          </p:cNvPr>
          <p:cNvPicPr>
            <a:picLocks noChangeAspect="1"/>
          </p:cNvPicPr>
          <p:nvPr/>
        </p:nvPicPr>
        <p:blipFill>
          <a:blip r:embed="rId3"/>
          <a:stretch>
            <a:fillRect/>
          </a:stretch>
        </p:blipFill>
        <p:spPr>
          <a:xfrm>
            <a:off x="1252873" y="1180964"/>
            <a:ext cx="3410712" cy="3198867"/>
          </a:xfrm>
          <a:prstGeom prst="rect">
            <a:avLst/>
          </a:prstGeom>
        </p:spPr>
      </p:pic>
      <p:pic>
        <p:nvPicPr>
          <p:cNvPr id="7" name="Picture 6" descr="A picture containing transport, wheel&#10;&#10;Description automatically generated">
            <a:extLst>
              <a:ext uri="{FF2B5EF4-FFF2-40B4-BE49-F238E27FC236}">
                <a16:creationId xmlns:a16="http://schemas.microsoft.com/office/drawing/2014/main" id="{41556793-91AB-2C01-CBF2-9C5C9E92CF26}"/>
              </a:ext>
            </a:extLst>
          </p:cNvPr>
          <p:cNvPicPr>
            <a:picLocks noChangeAspect="1"/>
          </p:cNvPicPr>
          <p:nvPr/>
        </p:nvPicPr>
        <p:blipFill>
          <a:blip r:embed="rId4"/>
          <a:stretch>
            <a:fillRect/>
          </a:stretch>
        </p:blipFill>
        <p:spPr>
          <a:xfrm>
            <a:off x="39227615" y="1179431"/>
            <a:ext cx="3185601" cy="3200400"/>
          </a:xfrm>
          <a:prstGeom prst="rect">
            <a:avLst/>
          </a:prstGeom>
        </p:spPr>
      </p:pic>
      <p:sp>
        <p:nvSpPr>
          <p:cNvPr id="44" name="TextBox 43">
            <a:extLst>
              <a:ext uri="{FF2B5EF4-FFF2-40B4-BE49-F238E27FC236}">
                <a16:creationId xmlns:a16="http://schemas.microsoft.com/office/drawing/2014/main" id="{46CAAA6C-0123-844D-8C5D-332A742C7C6F}"/>
              </a:ext>
            </a:extLst>
          </p:cNvPr>
          <p:cNvSpPr txBox="1"/>
          <p:nvPr/>
        </p:nvSpPr>
        <p:spPr>
          <a:xfrm>
            <a:off x="630511" y="15497933"/>
            <a:ext cx="13716000" cy="16798078"/>
          </a:xfrm>
          <a:prstGeom prst="rect">
            <a:avLst/>
          </a:prstGeom>
          <a:solidFill>
            <a:schemeClr val="bg1"/>
          </a:solidFill>
          <a:ln w="152400" cmpd="tri">
            <a:solidFill>
              <a:schemeClr val="tx1"/>
            </a:solidFill>
          </a:ln>
        </p:spPr>
        <p:txBody>
          <a:bodyPr wrap="square" lIns="365760" tIns="365760" rIns="365760" bIns="365760" rtlCol="0">
            <a:noAutofit/>
          </a:bodyPr>
          <a:lstStyle/>
          <a:p>
            <a:pPr algn="ctr"/>
            <a:r>
              <a:rPr lang="en-US" sz="4400" b="1"/>
              <a:t>220 accessions were grown to capture </a:t>
            </a:r>
          </a:p>
          <a:p>
            <a:pPr algn="ctr"/>
            <a:r>
              <a:rPr lang="en-US" sz="4400" b="1"/>
              <a:t>genetic diversity of tomato and wild relatives</a:t>
            </a:r>
            <a:endParaRPr lang="en-US" sz="3200"/>
          </a:p>
          <a:p>
            <a:pPr algn="ctr"/>
            <a:endParaRPr lang="en-US" sz="2800" b="1"/>
          </a:p>
        </p:txBody>
      </p:sp>
      <p:sp>
        <p:nvSpPr>
          <p:cNvPr id="8" name="TextBox 7">
            <a:extLst>
              <a:ext uri="{FF2B5EF4-FFF2-40B4-BE49-F238E27FC236}">
                <a16:creationId xmlns:a16="http://schemas.microsoft.com/office/drawing/2014/main" id="{2A9BA842-A75A-6764-FCD3-7A9B3155A41C}"/>
              </a:ext>
            </a:extLst>
          </p:cNvPr>
          <p:cNvSpPr txBox="1"/>
          <p:nvPr/>
        </p:nvSpPr>
        <p:spPr>
          <a:xfrm>
            <a:off x="630511" y="6568735"/>
            <a:ext cx="13716000" cy="8434274"/>
          </a:xfrm>
          <a:prstGeom prst="rect">
            <a:avLst/>
          </a:prstGeom>
          <a:solidFill>
            <a:schemeClr val="bg1"/>
          </a:solidFill>
          <a:ln w="152400" cmpd="tri">
            <a:solidFill>
              <a:schemeClr val="tx1"/>
            </a:solidFill>
          </a:ln>
        </p:spPr>
        <p:txBody>
          <a:bodyPr wrap="square" lIns="365760" tIns="365760" rIns="365760" bIns="365760" rtlCol="0">
            <a:noAutofit/>
          </a:bodyPr>
          <a:lstStyle/>
          <a:p>
            <a:pPr algn="ctr"/>
            <a:r>
              <a:rPr lang="en-US" sz="4400" b="1"/>
              <a:t>Abstract</a:t>
            </a:r>
            <a:endParaRPr lang="en-US" sz="2800" b="1"/>
          </a:p>
          <a:p>
            <a:endParaRPr lang="en-US" sz="2800"/>
          </a:p>
          <a:p>
            <a:pPr algn="just"/>
            <a:r>
              <a:rPr lang="en-US" sz="2800"/>
              <a:t>Key steps of plant reproduction, including the development and function of pollen, are disrupted after short periods of excess heat, leading to incomplete fertilization and a reduction in seed and fruit yield. This project will survey pollen tube growth phenotypes under heat stress for a wide variety of tomato cultivars and wild relatives (Aim I). Genetic loci associated with variation in these phenotypes will be identified using genome-wide association studies (Aim II). These data will then be used to predict pollen phenotypes under heat stress for ~1000 sequenced tomato cultivars (Aim III). A broader understanding of heat stress during pollen tube growth will guide future breeding efforts to create novel heat tolerant tomato varieties. In addition, methods developed during this project will be readily adaptable to non-model species, accelerating the process of crop improvement for a wide range of climates. As part of this project, high school, undergraduate, and graduate students will be trained in plant biology, quantitative genetics, and computer vision. Research and outreach will take place in the Palanivelu Laboratory at the University of Arizona.</a:t>
            </a:r>
          </a:p>
        </p:txBody>
      </p:sp>
      <p:pic>
        <p:nvPicPr>
          <p:cNvPr id="72" name="Picture 71">
            <a:extLst>
              <a:ext uri="{FF2B5EF4-FFF2-40B4-BE49-F238E27FC236}">
                <a16:creationId xmlns:a16="http://schemas.microsoft.com/office/drawing/2014/main" id="{7A48E145-C025-7A41-AB96-F9871880E2A4}"/>
              </a:ext>
            </a:extLst>
          </p:cNvPr>
          <p:cNvPicPr>
            <a:picLocks noChangeAspect="1"/>
          </p:cNvPicPr>
          <p:nvPr/>
        </p:nvPicPr>
        <p:blipFill>
          <a:blip r:embed="rId5"/>
          <a:stretch>
            <a:fillRect/>
          </a:stretch>
        </p:blipFill>
        <p:spPr>
          <a:xfrm>
            <a:off x="1087711" y="17509297"/>
            <a:ext cx="12801600" cy="7294359"/>
          </a:xfrm>
          <a:prstGeom prst="rect">
            <a:avLst/>
          </a:prstGeom>
          <a:ln w="22225">
            <a:solidFill>
              <a:schemeClr val="tx1"/>
            </a:solidFill>
          </a:ln>
        </p:spPr>
      </p:pic>
      <p:pic>
        <p:nvPicPr>
          <p:cNvPr id="76" name="Picture 75">
            <a:extLst>
              <a:ext uri="{FF2B5EF4-FFF2-40B4-BE49-F238E27FC236}">
                <a16:creationId xmlns:a16="http://schemas.microsoft.com/office/drawing/2014/main" id="{44B8E102-7FA2-B74A-8674-5C6DFFA29791}"/>
              </a:ext>
            </a:extLst>
          </p:cNvPr>
          <p:cNvPicPr>
            <a:picLocks noChangeAspect="1"/>
          </p:cNvPicPr>
          <p:nvPr/>
        </p:nvPicPr>
        <p:blipFill rotWithShape="1">
          <a:blip r:embed="rId6"/>
          <a:srcRect t="1" b="33362"/>
          <a:stretch/>
        </p:blipFill>
        <p:spPr>
          <a:xfrm>
            <a:off x="1087711" y="25155425"/>
            <a:ext cx="12801600" cy="6712617"/>
          </a:xfrm>
          <a:prstGeom prst="rect">
            <a:avLst/>
          </a:prstGeom>
          <a:ln w="22225">
            <a:solidFill>
              <a:schemeClr val="tx1"/>
            </a:solidFill>
          </a:ln>
        </p:spPr>
      </p:pic>
      <p:pic>
        <p:nvPicPr>
          <p:cNvPr id="96" name="Picture 95" descr="A plant in a pot&#10;&#10;Description automatically generated with medium confidence">
            <a:extLst>
              <a:ext uri="{FF2B5EF4-FFF2-40B4-BE49-F238E27FC236}">
                <a16:creationId xmlns:a16="http://schemas.microsoft.com/office/drawing/2014/main" id="{E73F007D-7672-BB46-99A3-A63E4740DF49}"/>
              </a:ext>
            </a:extLst>
          </p:cNvPr>
          <p:cNvPicPr>
            <a:picLocks noChangeAspect="1"/>
          </p:cNvPicPr>
          <p:nvPr/>
        </p:nvPicPr>
        <p:blipFill>
          <a:blip r:embed="rId7"/>
          <a:stretch>
            <a:fillRect/>
          </a:stretch>
        </p:blipFill>
        <p:spPr>
          <a:xfrm>
            <a:off x="6064888" y="19330821"/>
            <a:ext cx="2847247" cy="3650317"/>
          </a:xfrm>
          <a:prstGeom prst="rect">
            <a:avLst/>
          </a:prstGeom>
          <a:ln w="22225">
            <a:solidFill>
              <a:schemeClr val="tx1"/>
            </a:solidFill>
          </a:ln>
        </p:spPr>
      </p:pic>
      <p:pic>
        <p:nvPicPr>
          <p:cNvPr id="98" name="Picture 97" descr="A group of yellow flowers&#10;&#10;Description automatically generated with medium confidence">
            <a:extLst>
              <a:ext uri="{FF2B5EF4-FFF2-40B4-BE49-F238E27FC236}">
                <a16:creationId xmlns:a16="http://schemas.microsoft.com/office/drawing/2014/main" id="{AC8ED128-DB6A-6549-84C4-68E8590BA1C7}"/>
              </a:ext>
            </a:extLst>
          </p:cNvPr>
          <p:cNvPicPr>
            <a:picLocks noChangeAspect="1"/>
          </p:cNvPicPr>
          <p:nvPr/>
        </p:nvPicPr>
        <p:blipFill>
          <a:blip r:embed="rId8"/>
          <a:stretch>
            <a:fillRect/>
          </a:stretch>
        </p:blipFill>
        <p:spPr>
          <a:xfrm>
            <a:off x="6121620" y="27256685"/>
            <a:ext cx="2733782" cy="2733782"/>
          </a:xfrm>
          <a:prstGeom prst="rect">
            <a:avLst/>
          </a:prstGeom>
          <a:ln w="22225">
            <a:solidFill>
              <a:schemeClr val="tx1"/>
            </a:solidFill>
          </a:ln>
        </p:spPr>
      </p:pic>
      <p:sp>
        <p:nvSpPr>
          <p:cNvPr id="42" name="TextBox 41">
            <a:extLst>
              <a:ext uri="{FF2B5EF4-FFF2-40B4-BE49-F238E27FC236}">
                <a16:creationId xmlns:a16="http://schemas.microsoft.com/office/drawing/2014/main" id="{6D4022D3-AA55-684A-A810-BA483D9AD66B}"/>
              </a:ext>
            </a:extLst>
          </p:cNvPr>
          <p:cNvSpPr txBox="1"/>
          <p:nvPr/>
        </p:nvSpPr>
        <p:spPr>
          <a:xfrm>
            <a:off x="15087600" y="6568735"/>
            <a:ext cx="13716000" cy="25727276"/>
          </a:xfrm>
          <a:prstGeom prst="rect">
            <a:avLst/>
          </a:prstGeom>
          <a:solidFill>
            <a:schemeClr val="bg1"/>
          </a:solidFill>
          <a:ln w="152400" cmpd="tri">
            <a:solidFill>
              <a:schemeClr val="tx1"/>
            </a:solidFill>
          </a:ln>
        </p:spPr>
        <p:txBody>
          <a:bodyPr wrap="square" lIns="365760" tIns="365760" rIns="365760" bIns="365760" rtlCol="0">
            <a:noAutofit/>
          </a:bodyPr>
          <a:lstStyle/>
          <a:p>
            <a:pPr algn="ctr"/>
            <a:r>
              <a:rPr lang="en-US" sz="4400" b="1"/>
              <a:t>Tomato flowers and fruits </a:t>
            </a:r>
          </a:p>
          <a:p>
            <a:pPr algn="ctr"/>
            <a:r>
              <a:rPr lang="en-US" sz="4400" b="1"/>
              <a:t>have a wide range of phenotypes</a:t>
            </a:r>
            <a:endParaRPr lang="en-US" sz="2800" b="1"/>
          </a:p>
          <a:p>
            <a:endParaRPr lang="en-US" sz="2800"/>
          </a:p>
          <a:p>
            <a:pPr algn="just"/>
            <a:endParaRPr lang="en-US" sz="2800"/>
          </a:p>
        </p:txBody>
      </p:sp>
      <p:pic>
        <p:nvPicPr>
          <p:cNvPr id="78" name="Picture 77" descr="A picture containing text, window, decorated, tiled&#10;&#10;Description automatically generated">
            <a:extLst>
              <a:ext uri="{FF2B5EF4-FFF2-40B4-BE49-F238E27FC236}">
                <a16:creationId xmlns:a16="http://schemas.microsoft.com/office/drawing/2014/main" id="{0E64C189-92C3-DB4D-8E88-4CFFB1A35943}"/>
              </a:ext>
            </a:extLst>
          </p:cNvPr>
          <p:cNvPicPr>
            <a:picLocks noChangeAspect="1"/>
          </p:cNvPicPr>
          <p:nvPr/>
        </p:nvPicPr>
        <p:blipFill>
          <a:blip r:embed="rId9"/>
          <a:stretch>
            <a:fillRect/>
          </a:stretch>
        </p:blipFill>
        <p:spPr>
          <a:xfrm>
            <a:off x="15542419" y="8606562"/>
            <a:ext cx="12801600" cy="8249351"/>
          </a:xfrm>
          <a:prstGeom prst="rect">
            <a:avLst/>
          </a:prstGeom>
          <a:ln w="22225">
            <a:solidFill>
              <a:schemeClr val="tx1"/>
            </a:solidFill>
          </a:ln>
        </p:spPr>
      </p:pic>
      <p:pic>
        <p:nvPicPr>
          <p:cNvPr id="88" name="Picture 87" descr="Background pattern&#10;&#10;Description automatically generated">
            <a:extLst>
              <a:ext uri="{FF2B5EF4-FFF2-40B4-BE49-F238E27FC236}">
                <a16:creationId xmlns:a16="http://schemas.microsoft.com/office/drawing/2014/main" id="{CC2DDC3A-A067-4741-88C1-4296C8A51AA5}"/>
              </a:ext>
            </a:extLst>
          </p:cNvPr>
          <p:cNvPicPr>
            <a:picLocks noChangeAspect="1"/>
          </p:cNvPicPr>
          <p:nvPr/>
        </p:nvPicPr>
        <p:blipFill>
          <a:blip r:embed="rId10"/>
          <a:stretch>
            <a:fillRect/>
          </a:stretch>
        </p:blipFill>
        <p:spPr>
          <a:xfrm>
            <a:off x="15542419" y="24361649"/>
            <a:ext cx="12801600" cy="7506393"/>
          </a:xfrm>
          <a:prstGeom prst="rect">
            <a:avLst/>
          </a:prstGeom>
          <a:ln w="22225">
            <a:solidFill>
              <a:schemeClr val="tx1"/>
            </a:solidFill>
          </a:ln>
        </p:spPr>
      </p:pic>
      <p:pic>
        <p:nvPicPr>
          <p:cNvPr id="92" name="Picture 91">
            <a:extLst>
              <a:ext uri="{FF2B5EF4-FFF2-40B4-BE49-F238E27FC236}">
                <a16:creationId xmlns:a16="http://schemas.microsoft.com/office/drawing/2014/main" id="{B2DB3BA5-719F-0B4F-AEA2-BFE4797111FE}"/>
              </a:ext>
            </a:extLst>
          </p:cNvPr>
          <p:cNvPicPr>
            <a:picLocks noChangeAspect="1"/>
          </p:cNvPicPr>
          <p:nvPr/>
        </p:nvPicPr>
        <p:blipFill>
          <a:blip r:embed="rId11"/>
          <a:srcRect/>
          <a:stretch/>
        </p:blipFill>
        <p:spPr>
          <a:xfrm>
            <a:off x="15542420" y="17298895"/>
            <a:ext cx="12801600" cy="6777317"/>
          </a:xfrm>
          <a:prstGeom prst="rect">
            <a:avLst/>
          </a:prstGeom>
        </p:spPr>
      </p:pic>
      <p:sp>
        <p:nvSpPr>
          <p:cNvPr id="93" name="Rectangle 92">
            <a:extLst>
              <a:ext uri="{FF2B5EF4-FFF2-40B4-BE49-F238E27FC236}">
                <a16:creationId xmlns:a16="http://schemas.microsoft.com/office/drawing/2014/main" id="{6E9F329B-EE60-C848-AE55-FE201077D463}"/>
              </a:ext>
            </a:extLst>
          </p:cNvPr>
          <p:cNvSpPr/>
          <p:nvPr/>
        </p:nvSpPr>
        <p:spPr>
          <a:xfrm>
            <a:off x="16211890" y="17382022"/>
            <a:ext cx="7380515" cy="43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A7B58771-D091-664C-8D96-9A1AB5B24C4A}"/>
              </a:ext>
            </a:extLst>
          </p:cNvPr>
          <p:cNvSpPr txBox="1"/>
          <p:nvPr/>
        </p:nvSpPr>
        <p:spPr>
          <a:xfrm>
            <a:off x="16644597" y="17261735"/>
            <a:ext cx="10597243" cy="584775"/>
          </a:xfrm>
          <a:prstGeom prst="rect">
            <a:avLst/>
          </a:prstGeom>
          <a:noFill/>
        </p:spPr>
        <p:txBody>
          <a:bodyPr wrap="square" rtlCol="0">
            <a:spAutoFit/>
          </a:bodyPr>
          <a:lstStyle/>
          <a:p>
            <a:pPr algn="ctr"/>
            <a:r>
              <a:rPr lang="en-US" sz="3200" b="1"/>
              <a:t>Ratio of anther length to pistil length by accession</a:t>
            </a:r>
          </a:p>
        </p:txBody>
      </p:sp>
      <p:pic>
        <p:nvPicPr>
          <p:cNvPr id="102" name="Picture 101" descr="A picture containing yellow, measuring stick, plant&#10;&#10;Description automatically generated">
            <a:extLst>
              <a:ext uri="{FF2B5EF4-FFF2-40B4-BE49-F238E27FC236}">
                <a16:creationId xmlns:a16="http://schemas.microsoft.com/office/drawing/2014/main" id="{7F36AEB4-5B8A-5543-87AE-AAC69E643386}"/>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7411"/>
                    </a14:imgEffect>
                    <a14:imgEffect>
                      <a14:brightnessContrast bright="9000"/>
                    </a14:imgEffect>
                  </a14:imgLayer>
                </a14:imgProps>
              </a:ext>
            </a:extLst>
          </a:blip>
          <a:stretch>
            <a:fillRect/>
          </a:stretch>
        </p:blipFill>
        <p:spPr>
          <a:xfrm>
            <a:off x="20024313" y="11355848"/>
            <a:ext cx="3847187" cy="2747990"/>
          </a:xfrm>
          <a:prstGeom prst="rect">
            <a:avLst/>
          </a:prstGeom>
          <a:ln w="22225">
            <a:solidFill>
              <a:schemeClr val="tx1"/>
            </a:solidFill>
          </a:ln>
        </p:spPr>
      </p:pic>
      <p:pic>
        <p:nvPicPr>
          <p:cNvPr id="104" name="Picture 103" descr="A group of tomatoes&#10;&#10;Description automatically generated with low confidence">
            <a:extLst>
              <a:ext uri="{FF2B5EF4-FFF2-40B4-BE49-F238E27FC236}">
                <a16:creationId xmlns:a16="http://schemas.microsoft.com/office/drawing/2014/main" id="{1DAE5F69-A8C8-3A46-B9EA-4F61E928C742}"/>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2000"/>
                    </a14:imgEffect>
                  </a14:imgLayer>
                </a14:imgProps>
              </a:ext>
            </a:extLst>
          </a:blip>
          <a:stretch>
            <a:fillRect/>
          </a:stretch>
        </p:blipFill>
        <p:spPr>
          <a:xfrm>
            <a:off x="20197068" y="26870649"/>
            <a:ext cx="3495632" cy="2496728"/>
          </a:xfrm>
          <a:prstGeom prst="rect">
            <a:avLst/>
          </a:prstGeom>
          <a:ln w="22225">
            <a:solidFill>
              <a:schemeClr val="tx1"/>
            </a:solidFill>
          </a:ln>
        </p:spPr>
      </p:pic>
      <p:sp>
        <p:nvSpPr>
          <p:cNvPr id="43" name="TextBox 42">
            <a:extLst>
              <a:ext uri="{FF2B5EF4-FFF2-40B4-BE49-F238E27FC236}">
                <a16:creationId xmlns:a16="http://schemas.microsoft.com/office/drawing/2014/main" id="{81ADBE99-0EA5-A947-A41D-6017E7823E6D}"/>
              </a:ext>
            </a:extLst>
          </p:cNvPr>
          <p:cNvSpPr txBox="1"/>
          <p:nvPr/>
        </p:nvSpPr>
        <p:spPr>
          <a:xfrm>
            <a:off x="29549451" y="6568735"/>
            <a:ext cx="13716000" cy="20050734"/>
          </a:xfrm>
          <a:prstGeom prst="rect">
            <a:avLst/>
          </a:prstGeom>
          <a:solidFill>
            <a:schemeClr val="bg1"/>
          </a:solidFill>
          <a:ln w="152400" cmpd="tri">
            <a:solidFill>
              <a:schemeClr val="tx1"/>
            </a:solidFill>
          </a:ln>
        </p:spPr>
        <p:txBody>
          <a:bodyPr wrap="square" lIns="365760" tIns="365760" rIns="365760" bIns="365760" rtlCol="0">
            <a:noAutofit/>
          </a:bodyPr>
          <a:lstStyle/>
          <a:p>
            <a:pPr algn="ctr"/>
            <a:r>
              <a:rPr lang="en-US" sz="4400" b="1"/>
              <a:t>Heat stress affects pollen tube growth</a:t>
            </a:r>
            <a:endParaRPr lang="en-US" sz="2800"/>
          </a:p>
        </p:txBody>
      </p:sp>
      <p:sp>
        <p:nvSpPr>
          <p:cNvPr id="24" name="TextBox 23">
            <a:extLst>
              <a:ext uri="{FF2B5EF4-FFF2-40B4-BE49-F238E27FC236}">
                <a16:creationId xmlns:a16="http://schemas.microsoft.com/office/drawing/2014/main" id="{8BE5E912-4A43-8587-4579-EDCF28868333}"/>
              </a:ext>
            </a:extLst>
          </p:cNvPr>
          <p:cNvSpPr txBox="1"/>
          <p:nvPr/>
        </p:nvSpPr>
        <p:spPr>
          <a:xfrm>
            <a:off x="33130566" y="29718428"/>
            <a:ext cx="4310743" cy="707886"/>
          </a:xfrm>
          <a:prstGeom prst="rect">
            <a:avLst/>
          </a:prstGeom>
          <a:noFill/>
        </p:spPr>
        <p:txBody>
          <a:bodyPr wrap="square" rtlCol="0">
            <a:spAutoFit/>
          </a:bodyPr>
          <a:lstStyle/>
          <a:p>
            <a:r>
              <a:rPr lang="en-US" sz="4000" b="1"/>
              <a:t>QR code, twitter</a:t>
            </a:r>
          </a:p>
        </p:txBody>
      </p:sp>
      <p:sp>
        <p:nvSpPr>
          <p:cNvPr id="25" name="TextBox 24">
            <a:extLst>
              <a:ext uri="{FF2B5EF4-FFF2-40B4-BE49-F238E27FC236}">
                <a16:creationId xmlns:a16="http://schemas.microsoft.com/office/drawing/2014/main" id="{55E8A447-FCEE-EF72-C186-87B904B55804}"/>
              </a:ext>
            </a:extLst>
          </p:cNvPr>
          <p:cNvSpPr txBox="1"/>
          <p:nvPr/>
        </p:nvSpPr>
        <p:spPr>
          <a:xfrm>
            <a:off x="32934994" y="28549114"/>
            <a:ext cx="6401689" cy="584775"/>
          </a:xfrm>
          <a:prstGeom prst="rect">
            <a:avLst/>
          </a:prstGeom>
          <a:noFill/>
        </p:spPr>
        <p:txBody>
          <a:bodyPr wrap="square" rtlCol="0">
            <a:spAutoFit/>
          </a:bodyPr>
          <a:lstStyle/>
          <a:p>
            <a:r>
              <a:rPr lang="en-US" sz="3200" b="1"/>
              <a:t>Acknowledgements</a:t>
            </a:r>
          </a:p>
        </p:txBody>
      </p:sp>
      <p:pic>
        <p:nvPicPr>
          <p:cNvPr id="29" name="Picture 28" descr="A picture containing nature, sky, outdoor, flying&#10;&#10;Description automatically generated">
            <a:extLst>
              <a:ext uri="{FF2B5EF4-FFF2-40B4-BE49-F238E27FC236}">
                <a16:creationId xmlns:a16="http://schemas.microsoft.com/office/drawing/2014/main" id="{FD243F49-F71D-2C4B-9C3B-36148C622648}"/>
              </a:ext>
            </a:extLst>
          </p:cNvPr>
          <p:cNvPicPr>
            <a:picLocks noChangeAspect="1"/>
          </p:cNvPicPr>
          <p:nvPr/>
        </p:nvPicPr>
        <p:blipFill>
          <a:blip r:embed="rId16"/>
          <a:stretch>
            <a:fillRect/>
          </a:stretch>
        </p:blipFill>
        <p:spPr>
          <a:xfrm>
            <a:off x="30818291" y="22766667"/>
            <a:ext cx="2813245" cy="2813245"/>
          </a:xfrm>
          <a:prstGeom prst="rect">
            <a:avLst/>
          </a:prstGeom>
          <a:ln w="22225">
            <a:solidFill>
              <a:srgbClr val="C00000"/>
            </a:solidFill>
          </a:ln>
        </p:spPr>
      </p:pic>
      <p:pic>
        <p:nvPicPr>
          <p:cNvPr id="31" name="Picture 30" descr="A picture containing kite, flying, wall, air&#10;&#10;Description automatically generated">
            <a:extLst>
              <a:ext uri="{FF2B5EF4-FFF2-40B4-BE49-F238E27FC236}">
                <a16:creationId xmlns:a16="http://schemas.microsoft.com/office/drawing/2014/main" id="{8A5922B5-6DD1-0341-B54A-7BFB6A48149F}"/>
              </a:ext>
            </a:extLst>
          </p:cNvPr>
          <p:cNvPicPr>
            <a:picLocks noChangeAspect="1"/>
          </p:cNvPicPr>
          <p:nvPr/>
        </p:nvPicPr>
        <p:blipFill>
          <a:blip r:embed="rId17"/>
          <a:stretch>
            <a:fillRect/>
          </a:stretch>
        </p:blipFill>
        <p:spPr>
          <a:xfrm>
            <a:off x="33900830" y="22766667"/>
            <a:ext cx="2813245" cy="2813245"/>
          </a:xfrm>
          <a:prstGeom prst="rect">
            <a:avLst/>
          </a:prstGeom>
          <a:ln w="22225">
            <a:solidFill>
              <a:srgbClr val="C00000"/>
            </a:solidFill>
          </a:ln>
        </p:spPr>
      </p:pic>
      <p:pic>
        <p:nvPicPr>
          <p:cNvPr id="33" name="Picture 32" descr="A picture containing flying, air, group, bunch&#10;&#10;Description automatically generated">
            <a:extLst>
              <a:ext uri="{FF2B5EF4-FFF2-40B4-BE49-F238E27FC236}">
                <a16:creationId xmlns:a16="http://schemas.microsoft.com/office/drawing/2014/main" id="{3344E1EC-0D64-4945-B7DD-43A81459E180}"/>
              </a:ext>
            </a:extLst>
          </p:cNvPr>
          <p:cNvPicPr>
            <a:picLocks noChangeAspect="1"/>
          </p:cNvPicPr>
          <p:nvPr/>
        </p:nvPicPr>
        <p:blipFill>
          <a:blip r:embed="rId18"/>
          <a:stretch>
            <a:fillRect/>
          </a:stretch>
        </p:blipFill>
        <p:spPr>
          <a:xfrm>
            <a:off x="36983369" y="22756501"/>
            <a:ext cx="2813245" cy="2813245"/>
          </a:xfrm>
          <a:prstGeom prst="rect">
            <a:avLst/>
          </a:prstGeom>
          <a:ln w="22225">
            <a:solidFill>
              <a:srgbClr val="C00000"/>
            </a:solidFill>
          </a:ln>
        </p:spPr>
      </p:pic>
      <p:pic>
        <p:nvPicPr>
          <p:cNvPr id="35" name="Picture 34" descr="A picture containing flying, outdoor, air, group&#10;&#10;Description automatically generated">
            <a:extLst>
              <a:ext uri="{FF2B5EF4-FFF2-40B4-BE49-F238E27FC236}">
                <a16:creationId xmlns:a16="http://schemas.microsoft.com/office/drawing/2014/main" id="{2DE79639-3F14-7441-9C74-4C5C1BCBEDDD}"/>
              </a:ext>
            </a:extLst>
          </p:cNvPr>
          <p:cNvPicPr>
            <a:picLocks noChangeAspect="1"/>
          </p:cNvPicPr>
          <p:nvPr/>
        </p:nvPicPr>
        <p:blipFill>
          <a:blip r:embed="rId19"/>
          <a:stretch>
            <a:fillRect/>
          </a:stretch>
        </p:blipFill>
        <p:spPr>
          <a:xfrm>
            <a:off x="40065909" y="22756501"/>
            <a:ext cx="2813245" cy="2813245"/>
          </a:xfrm>
          <a:prstGeom prst="rect">
            <a:avLst/>
          </a:prstGeom>
          <a:ln w="22225">
            <a:solidFill>
              <a:srgbClr val="C00000"/>
            </a:solidFill>
          </a:ln>
        </p:spPr>
      </p:pic>
      <p:pic>
        <p:nvPicPr>
          <p:cNvPr id="36" name="Picture 35">
            <a:extLst>
              <a:ext uri="{FF2B5EF4-FFF2-40B4-BE49-F238E27FC236}">
                <a16:creationId xmlns:a16="http://schemas.microsoft.com/office/drawing/2014/main" id="{73164425-B06D-AE49-9CF2-C23353E78A6D}"/>
              </a:ext>
            </a:extLst>
          </p:cNvPr>
          <p:cNvPicPr>
            <a:picLocks noChangeAspect="1"/>
          </p:cNvPicPr>
          <p:nvPr/>
        </p:nvPicPr>
        <p:blipFill>
          <a:blip r:embed="rId20"/>
          <a:srcRect/>
          <a:stretch/>
        </p:blipFill>
        <p:spPr>
          <a:xfrm>
            <a:off x="30818291" y="19558824"/>
            <a:ext cx="2813245" cy="2813245"/>
          </a:xfrm>
          <a:prstGeom prst="rect">
            <a:avLst/>
          </a:prstGeom>
          <a:ln w="22225">
            <a:solidFill>
              <a:srgbClr val="00B0F0"/>
            </a:solidFill>
          </a:ln>
        </p:spPr>
      </p:pic>
      <p:pic>
        <p:nvPicPr>
          <p:cNvPr id="37" name="Picture 36">
            <a:extLst>
              <a:ext uri="{FF2B5EF4-FFF2-40B4-BE49-F238E27FC236}">
                <a16:creationId xmlns:a16="http://schemas.microsoft.com/office/drawing/2014/main" id="{86454CD1-985E-9444-905A-98F765591A87}"/>
              </a:ext>
            </a:extLst>
          </p:cNvPr>
          <p:cNvPicPr>
            <a:picLocks noChangeAspect="1"/>
          </p:cNvPicPr>
          <p:nvPr/>
        </p:nvPicPr>
        <p:blipFill>
          <a:blip r:embed="rId21"/>
          <a:srcRect/>
          <a:stretch/>
        </p:blipFill>
        <p:spPr>
          <a:xfrm>
            <a:off x="33900830" y="19558824"/>
            <a:ext cx="2813245" cy="2813245"/>
          </a:xfrm>
          <a:prstGeom prst="rect">
            <a:avLst/>
          </a:prstGeom>
          <a:ln w="22225">
            <a:solidFill>
              <a:srgbClr val="00B0F0"/>
            </a:solidFill>
          </a:ln>
        </p:spPr>
      </p:pic>
      <p:pic>
        <p:nvPicPr>
          <p:cNvPr id="38" name="Picture 37">
            <a:extLst>
              <a:ext uri="{FF2B5EF4-FFF2-40B4-BE49-F238E27FC236}">
                <a16:creationId xmlns:a16="http://schemas.microsoft.com/office/drawing/2014/main" id="{E1BB830E-89EC-7947-B1A9-48C7C2260A80}"/>
              </a:ext>
            </a:extLst>
          </p:cNvPr>
          <p:cNvPicPr>
            <a:picLocks noChangeAspect="1"/>
          </p:cNvPicPr>
          <p:nvPr/>
        </p:nvPicPr>
        <p:blipFill>
          <a:blip r:embed="rId22"/>
          <a:srcRect/>
          <a:stretch/>
        </p:blipFill>
        <p:spPr>
          <a:xfrm>
            <a:off x="36983369" y="19548658"/>
            <a:ext cx="2813245" cy="2813245"/>
          </a:xfrm>
          <a:prstGeom prst="rect">
            <a:avLst/>
          </a:prstGeom>
          <a:ln w="22225">
            <a:solidFill>
              <a:srgbClr val="00B0F0"/>
            </a:solidFill>
          </a:ln>
        </p:spPr>
      </p:pic>
      <p:pic>
        <p:nvPicPr>
          <p:cNvPr id="39" name="Picture 38">
            <a:extLst>
              <a:ext uri="{FF2B5EF4-FFF2-40B4-BE49-F238E27FC236}">
                <a16:creationId xmlns:a16="http://schemas.microsoft.com/office/drawing/2014/main" id="{46801414-70A6-1549-A9DD-4F7118D8A90E}"/>
              </a:ext>
            </a:extLst>
          </p:cNvPr>
          <p:cNvPicPr>
            <a:picLocks noChangeAspect="1"/>
          </p:cNvPicPr>
          <p:nvPr/>
        </p:nvPicPr>
        <p:blipFill>
          <a:blip r:embed="rId23"/>
          <a:srcRect/>
          <a:stretch/>
        </p:blipFill>
        <p:spPr>
          <a:xfrm>
            <a:off x="40065909" y="19533668"/>
            <a:ext cx="2813245" cy="2813245"/>
          </a:xfrm>
          <a:prstGeom prst="rect">
            <a:avLst/>
          </a:prstGeom>
          <a:ln w="22225">
            <a:solidFill>
              <a:srgbClr val="00B0F0"/>
            </a:solidFill>
          </a:ln>
        </p:spPr>
      </p:pic>
      <p:pic>
        <p:nvPicPr>
          <p:cNvPr id="41" name="Picture 40" descr="A picture containing flying, flock, bird, outdoor&#10;&#10;Description automatically generated">
            <a:extLst>
              <a:ext uri="{FF2B5EF4-FFF2-40B4-BE49-F238E27FC236}">
                <a16:creationId xmlns:a16="http://schemas.microsoft.com/office/drawing/2014/main" id="{4F64172A-A979-584C-9FDE-6E1B6137E312}"/>
              </a:ext>
            </a:extLst>
          </p:cNvPr>
          <p:cNvPicPr>
            <a:picLocks noChangeAspect="1"/>
          </p:cNvPicPr>
          <p:nvPr/>
        </p:nvPicPr>
        <p:blipFill rotWithShape="1">
          <a:blip r:embed="rId24"/>
          <a:srcRect b="20403"/>
          <a:stretch/>
        </p:blipFill>
        <p:spPr>
          <a:xfrm>
            <a:off x="30008725" y="8050545"/>
            <a:ext cx="12797453" cy="10186416"/>
          </a:xfrm>
          <a:prstGeom prst="rect">
            <a:avLst/>
          </a:prstGeom>
          <a:ln w="22225">
            <a:solidFill>
              <a:schemeClr val="tx1"/>
            </a:solidFill>
          </a:ln>
        </p:spPr>
      </p:pic>
      <p:sp>
        <p:nvSpPr>
          <p:cNvPr id="45" name="TextBox 44">
            <a:extLst>
              <a:ext uri="{FF2B5EF4-FFF2-40B4-BE49-F238E27FC236}">
                <a16:creationId xmlns:a16="http://schemas.microsoft.com/office/drawing/2014/main" id="{C66746DC-9E7A-B848-A1E9-E474382B5138}"/>
              </a:ext>
            </a:extLst>
          </p:cNvPr>
          <p:cNvSpPr txBox="1"/>
          <p:nvPr/>
        </p:nvSpPr>
        <p:spPr>
          <a:xfrm>
            <a:off x="29549451" y="27153246"/>
            <a:ext cx="13716000" cy="5142765"/>
          </a:xfrm>
          <a:prstGeom prst="rect">
            <a:avLst/>
          </a:prstGeom>
          <a:solidFill>
            <a:schemeClr val="bg1"/>
          </a:solidFill>
          <a:ln w="152400" cmpd="tri">
            <a:solidFill>
              <a:schemeClr val="tx1"/>
            </a:solidFill>
          </a:ln>
        </p:spPr>
        <p:txBody>
          <a:bodyPr wrap="square" lIns="365760" tIns="365760" rIns="365760" bIns="365760" rtlCol="0">
            <a:noAutofit/>
          </a:bodyPr>
          <a:lstStyle/>
          <a:p>
            <a:pPr algn="ctr"/>
            <a:r>
              <a:rPr lang="en-US" sz="4400" b="1"/>
              <a:t>Acknowledgements</a:t>
            </a:r>
            <a:endParaRPr lang="en-US" sz="2800"/>
          </a:p>
          <a:p>
            <a:pPr algn="just"/>
            <a:endParaRPr lang="en-US" sz="2800"/>
          </a:p>
        </p:txBody>
      </p:sp>
      <p:sp>
        <p:nvSpPr>
          <p:cNvPr id="55" name="TextBox 54">
            <a:extLst>
              <a:ext uri="{FF2B5EF4-FFF2-40B4-BE49-F238E27FC236}">
                <a16:creationId xmlns:a16="http://schemas.microsoft.com/office/drawing/2014/main" id="{691EA995-E4BB-BB4E-857D-657DCC2152FF}"/>
              </a:ext>
            </a:extLst>
          </p:cNvPr>
          <p:cNvSpPr txBox="1"/>
          <p:nvPr/>
        </p:nvSpPr>
        <p:spPr>
          <a:xfrm>
            <a:off x="29649465" y="20709457"/>
            <a:ext cx="1159095" cy="523220"/>
          </a:xfrm>
          <a:prstGeom prst="rect">
            <a:avLst/>
          </a:prstGeom>
          <a:noFill/>
        </p:spPr>
        <p:txBody>
          <a:bodyPr wrap="square" rtlCol="0">
            <a:spAutoFit/>
          </a:bodyPr>
          <a:lstStyle/>
          <a:p>
            <a:pPr algn="ctr"/>
            <a:r>
              <a:rPr lang="en-US" sz="2800" b="1">
                <a:solidFill>
                  <a:srgbClr val="00B0F0"/>
                </a:solidFill>
              </a:rPr>
              <a:t>26 ºC</a:t>
            </a:r>
          </a:p>
        </p:txBody>
      </p:sp>
      <p:sp>
        <p:nvSpPr>
          <p:cNvPr id="56" name="TextBox 55">
            <a:extLst>
              <a:ext uri="{FF2B5EF4-FFF2-40B4-BE49-F238E27FC236}">
                <a16:creationId xmlns:a16="http://schemas.microsoft.com/office/drawing/2014/main" id="{318CD44C-6DAF-E74C-8F8E-162F4D51DCB2}"/>
              </a:ext>
            </a:extLst>
          </p:cNvPr>
          <p:cNvSpPr txBox="1"/>
          <p:nvPr/>
        </p:nvSpPr>
        <p:spPr>
          <a:xfrm>
            <a:off x="29649465" y="23942456"/>
            <a:ext cx="1159095" cy="523220"/>
          </a:xfrm>
          <a:prstGeom prst="rect">
            <a:avLst/>
          </a:prstGeom>
          <a:noFill/>
        </p:spPr>
        <p:txBody>
          <a:bodyPr wrap="square" rtlCol="0">
            <a:spAutoFit/>
          </a:bodyPr>
          <a:lstStyle/>
          <a:p>
            <a:pPr algn="ctr"/>
            <a:r>
              <a:rPr lang="en-US" sz="2800" b="1">
                <a:solidFill>
                  <a:srgbClr val="C00000"/>
                </a:solidFill>
              </a:rPr>
              <a:t>34 ºC</a:t>
            </a:r>
          </a:p>
        </p:txBody>
      </p:sp>
      <p:sp>
        <p:nvSpPr>
          <p:cNvPr id="57" name="TextBox 56">
            <a:extLst>
              <a:ext uri="{FF2B5EF4-FFF2-40B4-BE49-F238E27FC236}">
                <a16:creationId xmlns:a16="http://schemas.microsoft.com/office/drawing/2014/main" id="{669B5172-D952-C44B-9BB2-5D1A2792B537}"/>
              </a:ext>
            </a:extLst>
          </p:cNvPr>
          <p:cNvSpPr txBox="1"/>
          <p:nvPr/>
        </p:nvSpPr>
        <p:spPr>
          <a:xfrm>
            <a:off x="31231827" y="25670482"/>
            <a:ext cx="1986171" cy="461665"/>
          </a:xfrm>
          <a:prstGeom prst="rect">
            <a:avLst/>
          </a:prstGeom>
          <a:noFill/>
        </p:spPr>
        <p:txBody>
          <a:bodyPr wrap="square" rtlCol="0">
            <a:spAutoFit/>
          </a:bodyPr>
          <a:lstStyle/>
          <a:p>
            <a:pPr algn="ctr"/>
            <a:r>
              <a:rPr lang="en-US" sz="2400" b="1"/>
              <a:t>15 min</a:t>
            </a:r>
          </a:p>
        </p:txBody>
      </p:sp>
      <p:sp>
        <p:nvSpPr>
          <p:cNvPr id="58" name="TextBox 57">
            <a:extLst>
              <a:ext uri="{FF2B5EF4-FFF2-40B4-BE49-F238E27FC236}">
                <a16:creationId xmlns:a16="http://schemas.microsoft.com/office/drawing/2014/main" id="{034D3702-DACC-A441-B35B-AEF1E48CA4AC}"/>
              </a:ext>
            </a:extLst>
          </p:cNvPr>
          <p:cNvSpPr txBox="1"/>
          <p:nvPr/>
        </p:nvSpPr>
        <p:spPr>
          <a:xfrm>
            <a:off x="34314366" y="25670482"/>
            <a:ext cx="1986171" cy="461665"/>
          </a:xfrm>
          <a:prstGeom prst="rect">
            <a:avLst/>
          </a:prstGeom>
          <a:noFill/>
        </p:spPr>
        <p:txBody>
          <a:bodyPr wrap="square" rtlCol="0">
            <a:spAutoFit/>
          </a:bodyPr>
          <a:lstStyle/>
          <a:p>
            <a:pPr algn="ctr"/>
            <a:r>
              <a:rPr lang="en-US" sz="2400" b="1"/>
              <a:t>55 min</a:t>
            </a:r>
          </a:p>
        </p:txBody>
      </p:sp>
      <p:sp>
        <p:nvSpPr>
          <p:cNvPr id="59" name="TextBox 58">
            <a:extLst>
              <a:ext uri="{FF2B5EF4-FFF2-40B4-BE49-F238E27FC236}">
                <a16:creationId xmlns:a16="http://schemas.microsoft.com/office/drawing/2014/main" id="{4E8A6C78-681B-FC44-B584-81E8224FB89C}"/>
              </a:ext>
            </a:extLst>
          </p:cNvPr>
          <p:cNvSpPr txBox="1"/>
          <p:nvPr/>
        </p:nvSpPr>
        <p:spPr>
          <a:xfrm>
            <a:off x="37396905" y="25670482"/>
            <a:ext cx="1986171" cy="461665"/>
          </a:xfrm>
          <a:prstGeom prst="rect">
            <a:avLst/>
          </a:prstGeom>
          <a:noFill/>
        </p:spPr>
        <p:txBody>
          <a:bodyPr wrap="square" rtlCol="0">
            <a:spAutoFit/>
          </a:bodyPr>
          <a:lstStyle/>
          <a:p>
            <a:pPr algn="ctr"/>
            <a:r>
              <a:rPr lang="en-US" sz="2400" b="1"/>
              <a:t>90 min</a:t>
            </a:r>
          </a:p>
        </p:txBody>
      </p:sp>
      <p:sp>
        <p:nvSpPr>
          <p:cNvPr id="60" name="TextBox 59">
            <a:extLst>
              <a:ext uri="{FF2B5EF4-FFF2-40B4-BE49-F238E27FC236}">
                <a16:creationId xmlns:a16="http://schemas.microsoft.com/office/drawing/2014/main" id="{EBEFF9C2-57A0-D241-AC97-18DED0E323B3}"/>
              </a:ext>
            </a:extLst>
          </p:cNvPr>
          <p:cNvSpPr txBox="1"/>
          <p:nvPr/>
        </p:nvSpPr>
        <p:spPr>
          <a:xfrm>
            <a:off x="40479445" y="25670482"/>
            <a:ext cx="1986171" cy="461665"/>
          </a:xfrm>
          <a:prstGeom prst="rect">
            <a:avLst/>
          </a:prstGeom>
          <a:noFill/>
        </p:spPr>
        <p:txBody>
          <a:bodyPr wrap="square" rtlCol="0">
            <a:spAutoFit/>
          </a:bodyPr>
          <a:lstStyle/>
          <a:p>
            <a:pPr algn="ctr"/>
            <a:r>
              <a:rPr lang="en-US" sz="2400" b="1"/>
              <a:t>135 min</a:t>
            </a:r>
          </a:p>
        </p:txBody>
      </p:sp>
      <p:sp>
        <p:nvSpPr>
          <p:cNvPr id="61" name="TextBox 60">
            <a:extLst>
              <a:ext uri="{FF2B5EF4-FFF2-40B4-BE49-F238E27FC236}">
                <a16:creationId xmlns:a16="http://schemas.microsoft.com/office/drawing/2014/main" id="{71748F09-7432-5042-88D6-8D3831E7819F}"/>
              </a:ext>
            </a:extLst>
          </p:cNvPr>
          <p:cNvSpPr txBox="1"/>
          <p:nvPr/>
        </p:nvSpPr>
        <p:spPr>
          <a:xfrm>
            <a:off x="30107467" y="18751502"/>
            <a:ext cx="12599967" cy="584775"/>
          </a:xfrm>
          <a:prstGeom prst="rect">
            <a:avLst/>
          </a:prstGeom>
          <a:noFill/>
        </p:spPr>
        <p:txBody>
          <a:bodyPr wrap="square" rtlCol="0">
            <a:spAutoFit/>
          </a:bodyPr>
          <a:lstStyle/>
          <a:p>
            <a:pPr algn="ctr"/>
            <a:r>
              <a:rPr lang="en-US" sz="3200" b="1"/>
              <a:t>&gt;275,000 time-series images of pollen tube growth</a:t>
            </a:r>
          </a:p>
        </p:txBody>
      </p:sp>
      <p:sp>
        <p:nvSpPr>
          <p:cNvPr id="62" name="TextBox 61">
            <a:extLst>
              <a:ext uri="{FF2B5EF4-FFF2-40B4-BE49-F238E27FC236}">
                <a16:creationId xmlns:a16="http://schemas.microsoft.com/office/drawing/2014/main" id="{B3F6310B-9C30-BA41-AFDB-67715A05819B}"/>
              </a:ext>
            </a:extLst>
          </p:cNvPr>
          <p:cNvSpPr txBox="1"/>
          <p:nvPr/>
        </p:nvSpPr>
        <p:spPr>
          <a:xfrm>
            <a:off x="29837002" y="28289691"/>
            <a:ext cx="9959612" cy="3693319"/>
          </a:xfrm>
          <a:prstGeom prst="rect">
            <a:avLst/>
          </a:prstGeom>
          <a:noFill/>
        </p:spPr>
        <p:txBody>
          <a:bodyPr wrap="square" rtlCol="0">
            <a:spAutoFit/>
          </a:bodyPr>
          <a:lstStyle/>
          <a:p>
            <a:pPr algn="just" defTabSz="914400">
              <a:defRPr/>
            </a:pPr>
            <a:r>
              <a:rPr lang="en-US" sz="2600"/>
              <a:t>Thank you to Xander Nelson, Yaire Gutierrez, Jorge Munoz, and Katrina Zearley for technical assistance. Thank you to University of Arizona High Performance Computing for computational resources. Thank you to the C.M. Rick Tomato Genetics Resource Center, the USDA National Plant Germplasm System, Esther van der Knaap, and Zachary Lippman for tomato germplasm. This work was funded by National Science Foundation grants IOS-1939255 (Mark Johnson, Ravishankar Palanivelu, Gloria Muday, James Pease, &amp; Ann Loraine) and IOS-2109832 (Cedar Warman).</a:t>
            </a:r>
          </a:p>
        </p:txBody>
      </p:sp>
      <p:sp>
        <p:nvSpPr>
          <p:cNvPr id="64" name="TextBox 63">
            <a:extLst>
              <a:ext uri="{FF2B5EF4-FFF2-40B4-BE49-F238E27FC236}">
                <a16:creationId xmlns:a16="http://schemas.microsoft.com/office/drawing/2014/main" id="{BE484FE6-C80A-4945-BC49-C5CF276968F5}"/>
              </a:ext>
            </a:extLst>
          </p:cNvPr>
          <p:cNvSpPr txBox="1"/>
          <p:nvPr/>
        </p:nvSpPr>
        <p:spPr>
          <a:xfrm>
            <a:off x="39171807" y="27913648"/>
            <a:ext cx="4644866" cy="830997"/>
          </a:xfrm>
          <a:prstGeom prst="rect">
            <a:avLst/>
          </a:prstGeom>
          <a:noFill/>
        </p:spPr>
        <p:txBody>
          <a:bodyPr wrap="square" rtlCol="0">
            <a:spAutoFit/>
          </a:bodyPr>
          <a:lstStyle/>
          <a:p>
            <a:pPr algn="ctr"/>
            <a:r>
              <a:rPr lang="en-US" sz="2400"/>
              <a:t>This poster </a:t>
            </a:r>
          </a:p>
          <a:p>
            <a:pPr algn="ctr"/>
            <a:r>
              <a:rPr lang="en-US" sz="2400"/>
              <a:t>is available online:</a:t>
            </a:r>
          </a:p>
        </p:txBody>
      </p:sp>
      <p:pic>
        <p:nvPicPr>
          <p:cNvPr id="106" name="Picture 105" descr="A picture containing ax, tool, vector graphics, pinwheel&#10;&#10;Description automatically generated">
            <a:extLst>
              <a:ext uri="{FF2B5EF4-FFF2-40B4-BE49-F238E27FC236}">
                <a16:creationId xmlns:a16="http://schemas.microsoft.com/office/drawing/2014/main" id="{D9221380-1BC9-F94B-B007-BCADDF2C7F4E}"/>
              </a:ext>
            </a:extLst>
          </p:cNvPr>
          <p:cNvPicPr>
            <a:picLocks noChangeAspect="1"/>
          </p:cNvPicPr>
          <p:nvPr/>
        </p:nvPicPr>
        <p:blipFill>
          <a:blip r:embed="rId25"/>
          <a:stretch>
            <a:fillRect/>
          </a:stretch>
        </p:blipFill>
        <p:spPr>
          <a:xfrm>
            <a:off x="40209108" y="31666866"/>
            <a:ext cx="315617" cy="259620"/>
          </a:xfrm>
          <a:prstGeom prst="rect">
            <a:avLst/>
          </a:prstGeom>
        </p:spPr>
      </p:pic>
      <p:sp>
        <p:nvSpPr>
          <p:cNvPr id="107" name="TextBox 106">
            <a:extLst>
              <a:ext uri="{FF2B5EF4-FFF2-40B4-BE49-F238E27FC236}">
                <a16:creationId xmlns:a16="http://schemas.microsoft.com/office/drawing/2014/main" id="{1966A8EC-36D6-B143-8D53-3A8405CB2051}"/>
              </a:ext>
            </a:extLst>
          </p:cNvPr>
          <p:cNvSpPr txBox="1"/>
          <p:nvPr/>
        </p:nvSpPr>
        <p:spPr>
          <a:xfrm>
            <a:off x="40391794" y="31542312"/>
            <a:ext cx="2641837" cy="461665"/>
          </a:xfrm>
          <a:prstGeom prst="rect">
            <a:avLst/>
          </a:prstGeom>
          <a:noFill/>
        </p:spPr>
        <p:txBody>
          <a:bodyPr wrap="square" rtlCol="0">
            <a:spAutoFit/>
          </a:bodyPr>
          <a:lstStyle/>
          <a:p>
            <a:pPr algn="ctr"/>
            <a:r>
              <a:rPr lang="en-US" sz="2400"/>
              <a:t>@cedarwarman</a:t>
            </a:r>
          </a:p>
        </p:txBody>
      </p:sp>
      <p:cxnSp>
        <p:nvCxnSpPr>
          <p:cNvPr id="111" name="Straight Connector 110">
            <a:extLst>
              <a:ext uri="{FF2B5EF4-FFF2-40B4-BE49-F238E27FC236}">
                <a16:creationId xmlns:a16="http://schemas.microsoft.com/office/drawing/2014/main" id="{A7697DE0-0E81-DA41-9188-1BA51941672A}"/>
              </a:ext>
            </a:extLst>
          </p:cNvPr>
          <p:cNvCxnSpPr>
            <a:cxnSpLocks/>
          </p:cNvCxnSpPr>
          <p:nvPr/>
        </p:nvCxnSpPr>
        <p:spPr>
          <a:xfrm>
            <a:off x="30131446" y="18035741"/>
            <a:ext cx="821805"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B9B55F0-D7B0-C547-B5D2-AF46B263044D}"/>
              </a:ext>
            </a:extLst>
          </p:cNvPr>
          <p:cNvSpPr txBox="1"/>
          <p:nvPr/>
        </p:nvSpPr>
        <p:spPr>
          <a:xfrm>
            <a:off x="30944267" y="17881852"/>
            <a:ext cx="810510" cy="307777"/>
          </a:xfrm>
          <a:prstGeom prst="rect">
            <a:avLst/>
          </a:prstGeom>
          <a:noFill/>
        </p:spPr>
        <p:txBody>
          <a:bodyPr wrap="square" rtlCol="0">
            <a:spAutoFit/>
          </a:bodyPr>
          <a:lstStyle/>
          <a:p>
            <a:pPr algn="ctr"/>
            <a:r>
              <a:rPr lang="en-US" sz="1400" b="1"/>
              <a:t>100 µm</a:t>
            </a:r>
          </a:p>
        </p:txBody>
      </p:sp>
      <p:cxnSp>
        <p:nvCxnSpPr>
          <p:cNvPr id="114" name="Straight Connector 113">
            <a:extLst>
              <a:ext uri="{FF2B5EF4-FFF2-40B4-BE49-F238E27FC236}">
                <a16:creationId xmlns:a16="http://schemas.microsoft.com/office/drawing/2014/main" id="{BE31B22B-F4C7-354B-AA00-883211FAB3F7}"/>
              </a:ext>
            </a:extLst>
          </p:cNvPr>
          <p:cNvCxnSpPr>
            <a:cxnSpLocks/>
          </p:cNvCxnSpPr>
          <p:nvPr/>
        </p:nvCxnSpPr>
        <p:spPr>
          <a:xfrm>
            <a:off x="30934225" y="25372238"/>
            <a:ext cx="4572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ECB1E4A-5B88-F549-A719-E20D26CDCBEC}"/>
              </a:ext>
            </a:extLst>
          </p:cNvPr>
          <p:cNvSpPr txBox="1"/>
          <p:nvPr/>
        </p:nvSpPr>
        <p:spPr>
          <a:xfrm>
            <a:off x="31375880" y="25217404"/>
            <a:ext cx="810510" cy="307777"/>
          </a:xfrm>
          <a:prstGeom prst="rect">
            <a:avLst/>
          </a:prstGeom>
          <a:noFill/>
        </p:spPr>
        <p:txBody>
          <a:bodyPr wrap="square" rtlCol="0">
            <a:spAutoFit/>
          </a:bodyPr>
          <a:lstStyle/>
          <a:p>
            <a:pPr algn="ctr"/>
            <a:r>
              <a:rPr lang="en-US" sz="1400" b="1"/>
              <a:t>100 µm</a:t>
            </a:r>
          </a:p>
        </p:txBody>
      </p:sp>
      <p:pic>
        <p:nvPicPr>
          <p:cNvPr id="11" name="Graphic 10">
            <a:extLst>
              <a:ext uri="{FF2B5EF4-FFF2-40B4-BE49-F238E27FC236}">
                <a16:creationId xmlns:a16="http://schemas.microsoft.com/office/drawing/2014/main" id="{740B7EF1-B4D0-E74E-BC8A-0E72ACA2CFA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0085862" y="28723129"/>
            <a:ext cx="2816755" cy="2816755"/>
          </a:xfrm>
          <a:prstGeom prst="rect">
            <a:avLst/>
          </a:prstGeom>
        </p:spPr>
      </p:pic>
      <mc:AlternateContent xmlns:mc="http://schemas.openxmlformats.org/markup-compatibility/2006">
        <mc:Choice xmlns:p14="http://schemas.microsoft.com/office/powerpoint/2010/main" Requires="p14">
          <p:contentPart p14:bwMode="auto" r:id="rId28">
            <p14:nvContentPartPr>
              <p14:cNvPr id="4" name="Ink 3">
                <a:extLst>
                  <a:ext uri="{FF2B5EF4-FFF2-40B4-BE49-F238E27FC236}">
                    <a16:creationId xmlns:a16="http://schemas.microsoft.com/office/drawing/2014/main" id="{1729C682-1470-DF4B-8265-FD4D1F0EA0D3}"/>
                  </a:ext>
                </a:extLst>
              </p14:cNvPr>
              <p14:cNvContentPartPr/>
              <p14:nvPr/>
            </p14:nvContentPartPr>
            <p14:xfrm>
              <a:off x="-1307474" y="174646"/>
              <a:ext cx="360" cy="360"/>
            </p14:xfrm>
          </p:contentPart>
        </mc:Choice>
        <mc:Fallback>
          <p:pic>
            <p:nvPicPr>
              <p:cNvPr id="4" name="Ink 3">
                <a:extLst>
                  <a:ext uri="{FF2B5EF4-FFF2-40B4-BE49-F238E27FC236}">
                    <a16:creationId xmlns:a16="http://schemas.microsoft.com/office/drawing/2014/main" id="{1729C682-1470-DF4B-8265-FD4D1F0EA0D3}"/>
                  </a:ext>
                </a:extLst>
              </p:cNvPr>
              <p:cNvPicPr/>
              <p:nvPr/>
            </p:nvPicPr>
            <p:blipFill>
              <a:blip r:embed="rId29"/>
              <a:stretch>
                <a:fillRect/>
              </a:stretch>
            </p:blipFill>
            <p:spPr>
              <a:xfrm>
                <a:off x="-1316474" y="16600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 name="Ink 5">
                <a:extLst>
                  <a:ext uri="{FF2B5EF4-FFF2-40B4-BE49-F238E27FC236}">
                    <a16:creationId xmlns:a16="http://schemas.microsoft.com/office/drawing/2014/main" id="{B66D749D-637F-F24A-ACE6-354BA5C43635}"/>
                  </a:ext>
                </a:extLst>
              </p14:cNvPr>
              <p14:cNvContentPartPr/>
              <p14:nvPr/>
            </p14:nvContentPartPr>
            <p14:xfrm>
              <a:off x="-2608606" y="4333006"/>
              <a:ext cx="360" cy="360"/>
            </p14:xfrm>
          </p:contentPart>
        </mc:Choice>
        <mc:Fallback>
          <p:pic>
            <p:nvPicPr>
              <p:cNvPr id="6" name="Ink 5">
                <a:extLst>
                  <a:ext uri="{FF2B5EF4-FFF2-40B4-BE49-F238E27FC236}">
                    <a16:creationId xmlns:a16="http://schemas.microsoft.com/office/drawing/2014/main" id="{B66D749D-637F-F24A-ACE6-354BA5C43635}"/>
                  </a:ext>
                </a:extLst>
              </p:cNvPr>
              <p:cNvPicPr/>
              <p:nvPr/>
            </p:nvPicPr>
            <p:blipFill>
              <a:blip r:embed="rId29"/>
              <a:stretch>
                <a:fillRect/>
              </a:stretch>
            </p:blipFill>
            <p:spPr>
              <a:xfrm>
                <a:off x="-2617246" y="4324006"/>
                <a:ext cx="18000" cy="18000"/>
              </a:xfrm>
              <a:prstGeom prst="rect">
                <a:avLst/>
              </a:prstGeom>
            </p:spPr>
          </p:pic>
        </mc:Fallback>
      </mc:AlternateContent>
    </p:spTree>
    <p:extLst>
      <p:ext uri="{BB962C8B-B14F-4D97-AF65-F5344CB8AC3E}">
        <p14:creationId xmlns:p14="http://schemas.microsoft.com/office/powerpoint/2010/main" val="39476681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417</Words>
  <Application>Microsoft Macintosh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Warman, Cedar Dale - (cedar)</dc:creator>
  <cp:lastModifiedBy>Warman, Cedar Dale - (cedar)</cp:lastModifiedBy>
  <cp:revision>1</cp:revision>
  <dcterms:created xsi:type="dcterms:W3CDTF">2022-08-29T19:15:21Z</dcterms:created>
  <dcterms:modified xsi:type="dcterms:W3CDTF">2022-09-01T19:35:10Z</dcterms:modified>
</cp:coreProperties>
</file>